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51"/>
  </p:notesMasterIdLst>
  <p:handoutMasterIdLst>
    <p:handoutMasterId r:id="rId5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99" r:id="rId9"/>
    <p:sldId id="300" r:id="rId10"/>
    <p:sldId id="303" r:id="rId11"/>
    <p:sldId id="304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8" r:id="rId27"/>
    <p:sldId id="277" r:id="rId28"/>
    <p:sldId id="279" r:id="rId29"/>
    <p:sldId id="301" r:id="rId30"/>
    <p:sldId id="302" r:id="rId31"/>
    <p:sldId id="280" r:id="rId32"/>
    <p:sldId id="281" r:id="rId33"/>
    <p:sldId id="282" r:id="rId34"/>
    <p:sldId id="284" r:id="rId35"/>
    <p:sldId id="283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4" r:id="rId44"/>
    <p:sldId id="295" r:id="rId45"/>
    <p:sldId id="296" r:id="rId46"/>
    <p:sldId id="297" r:id="rId47"/>
    <p:sldId id="298" r:id="rId48"/>
    <p:sldId id="293" r:id="rId49"/>
    <p:sldId id="292" r:id="rId5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37" autoAdjust="0"/>
  </p:normalViewPr>
  <p:slideViewPr>
    <p:cSldViewPr snapToGrid="0" snapToObjects="1">
      <p:cViewPr varScale="1">
        <p:scale>
          <a:sx n="141" d="100"/>
          <a:sy n="141" d="100"/>
        </p:scale>
        <p:origin x="-544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handoutMaster" Target="handoutMasters/handoutMaster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3/13/15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3/13/15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coinmarketcap.com/" TargetMode="External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hyperlink" Target="https://www.cryptocoincharts.info/coins/graphicalComparison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hyperlink" Target="http://coinmarketcap.com/6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jpeg"/><Relationship Id="rId3" Type="http://schemas.microsoft.com/office/2007/relationships/hdphoto" Target="../media/hdphoto2.wdp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jpeg"/><Relationship Id="rId3" Type="http://schemas.microsoft.com/office/2007/relationships/hdphoto" Target="../media/hdphoto3.wdp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litecoin.info/Mining_hardware_comparison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Relationship Id="rId3" Type="http://schemas.openxmlformats.org/officeDocument/2006/relationships/hyperlink" Target="http://foldingcoin.net/wp/wp-content/uploads/2015/02/FoldingCoin-White-Paper-v1.0.pdf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jpeg"/><Relationship Id="rId3" Type="http://schemas.microsoft.com/office/2007/relationships/hdphoto" Target="../media/hdphoto4.wdp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164365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3860" y="220542"/>
            <a:ext cx="3083251" cy="1569660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</a:t>
            </a:r>
            <a:r>
              <a:rPr lang="en-US" sz="3200" dirty="0" smtClean="0">
                <a:solidFill>
                  <a:srgbClr val="EBF1DE"/>
                </a:solidFill>
              </a:rPr>
              <a:t>16:</a:t>
            </a:r>
            <a:endParaRPr lang="en-US" sz="3200" dirty="0" smtClean="0">
              <a:solidFill>
                <a:srgbClr val="EBF1DE"/>
              </a:solidFill>
            </a:endParaRP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Alternate </a:t>
            </a:r>
            <a:r>
              <a:rPr lang="en-US" sz="3200" dirty="0" err="1" smtClean="0">
                <a:solidFill>
                  <a:srgbClr val="EBF1DE"/>
                </a:solidFill>
              </a:rPr>
              <a:t>Cryptocurrencies</a:t>
            </a:r>
            <a:endParaRPr lang="en-US" sz="32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2507" y="4628041"/>
            <a:ext cx="1852791" cy="369332"/>
          </a:xfrm>
          <a:prstGeom prst="rect">
            <a:avLst/>
          </a:prstGeom>
          <a:solidFill>
            <a:schemeClr val="accent5">
              <a:lumMod val="50000"/>
              <a:alpha val="62000"/>
            </a:schemeClr>
          </a:solidFill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flickr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 cc: 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epSos.de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7462" y="783852"/>
            <a:ext cx="3571624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>
                <a:latin typeface="Times New Roman"/>
                <a:cs typeface="Times New Roman"/>
              </a:rPr>
              <a:t>Pr</a:t>
            </a:r>
            <a:r>
              <a:rPr lang="en-US" sz="3600" dirty="0" smtClean="0">
                <a:latin typeface="Times New Roman"/>
                <a:cs typeface="Times New Roman"/>
              </a:rPr>
              <a:t>(number of    occurrences = k) </a:t>
            </a:r>
          </a:p>
          <a:p>
            <a:r>
              <a:rPr lang="en-US" sz="3600" dirty="0" smtClean="0">
                <a:latin typeface="Times New Roman"/>
                <a:cs typeface="Times New Roman"/>
              </a:rPr>
              <a:t>= </a:t>
            </a:r>
            <a:r>
              <a:rPr lang="en-US" sz="3600" dirty="0" err="1" smtClean="0">
                <a:latin typeface="Times New Roman"/>
                <a:cs typeface="Times New Roman"/>
              </a:rPr>
              <a:t>λ</a:t>
            </a:r>
            <a:r>
              <a:rPr lang="en-US" sz="3600" i="1" baseline="30000" dirty="0" err="1" smtClean="0">
                <a:latin typeface="Times New Roman"/>
                <a:cs typeface="Times New Roman"/>
              </a:rPr>
              <a:t>k</a:t>
            </a:r>
            <a:r>
              <a:rPr lang="en-US" sz="3600" i="1" dirty="0" err="1" smtClean="0">
                <a:latin typeface="Times New Roman"/>
                <a:cs typeface="Times New Roman"/>
              </a:rPr>
              <a:t>e</a:t>
            </a:r>
            <a:r>
              <a:rPr lang="en-US" sz="3600" baseline="30000" dirty="0" err="1" smtClean="0">
                <a:latin typeface="Times New Roman"/>
                <a:cs typeface="Times New Roman"/>
              </a:rPr>
              <a:t>-λ</a:t>
            </a:r>
            <a:r>
              <a:rPr lang="en-US" sz="3600" baseline="30000" dirty="0" smtClean="0">
                <a:latin typeface="Times New Roman"/>
                <a:cs typeface="Times New Roman"/>
              </a:rPr>
              <a:t> </a:t>
            </a:r>
            <a:r>
              <a:rPr lang="en-US" sz="3600" dirty="0" smtClean="0">
                <a:latin typeface="Times New Roman"/>
                <a:cs typeface="Times New Roman"/>
              </a:rPr>
              <a:t>/ </a:t>
            </a:r>
            <a:r>
              <a:rPr lang="en-US" sz="3600" i="1" dirty="0" smtClean="0">
                <a:latin typeface="Times New Roman"/>
                <a:cs typeface="Times New Roman"/>
              </a:rPr>
              <a:t>k</a:t>
            </a:r>
            <a:r>
              <a:rPr lang="en-US" sz="3600" dirty="0" smtClean="0">
                <a:latin typeface="Times New Roman"/>
                <a:cs typeface="Times New Roman"/>
              </a:rPr>
              <a:t>!</a:t>
            </a:r>
            <a:r>
              <a:rPr lang="en-US" sz="3600" baseline="30000" dirty="0" smtClean="0">
                <a:latin typeface="Times New Roman"/>
                <a:cs typeface="Times New Roman"/>
              </a:rPr>
              <a:t>  </a:t>
            </a:r>
            <a:r>
              <a:rPr lang="en-US" sz="3600" dirty="0" smtClean="0">
                <a:latin typeface="Times New Roman"/>
                <a:cs typeface="Times New Roman"/>
              </a:rPr>
              <a:t> </a:t>
            </a:r>
            <a:endParaRPr lang="en-US" sz="3600" dirty="0">
              <a:latin typeface="Times New Roman"/>
              <a:cs typeface="Times New Roman"/>
            </a:endParaRPr>
          </a:p>
        </p:txBody>
      </p:sp>
      <p:pic>
        <p:nvPicPr>
          <p:cNvPr id="4" name="Picture 3" descr="Screen Shot 2015-03-16 at 12.12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294" y="225197"/>
            <a:ext cx="4201812" cy="47111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758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0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Project Proposals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Due: Thursday (March 19)</a:t>
            </a:r>
          </a:p>
          <a:p>
            <a:pPr marL="0" indent="0">
              <a:buNone/>
            </a:pPr>
            <a:r>
              <a:rPr lang="en-US" b="1" dirty="0" smtClean="0"/>
              <a:t>Presentations about project ideas: </a:t>
            </a:r>
            <a:r>
              <a:rPr lang="en-US" dirty="0" smtClean="0"/>
              <a:t>April 1</a:t>
            </a:r>
          </a:p>
          <a:p>
            <a:pPr marL="0" indent="0">
              <a:buNone/>
            </a:pPr>
            <a:r>
              <a:rPr lang="en-US" b="1" dirty="0" smtClean="0"/>
              <a:t>First deliverable: </a:t>
            </a:r>
            <a:r>
              <a:rPr lang="en-US" dirty="0" smtClean="0"/>
              <a:t>April 5</a:t>
            </a:r>
          </a:p>
          <a:p>
            <a:pPr marL="0" indent="0">
              <a:buNone/>
            </a:pPr>
            <a:r>
              <a:rPr lang="en-US" b="1" dirty="0" smtClean="0"/>
              <a:t>Final presentations + reports:</a:t>
            </a:r>
            <a:r>
              <a:rPr lang="en-US" dirty="0" smtClean="0"/>
              <a:t> end of semester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33800" y="1047750"/>
            <a:ext cx="5200514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Other than possible quizzes and </a:t>
            </a:r>
            <a:r>
              <a:rPr lang="en-US" dirty="0" smtClean="0"/>
              <a:t>readings questions, </a:t>
            </a:r>
            <a:r>
              <a:rPr lang="en-US" dirty="0"/>
              <a:t>this is the last assignment (with several deliverables).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92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Proposals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514350" indent="-514350">
              <a:buAutoNum type="arabicPeriod"/>
            </a:pPr>
            <a:r>
              <a:rPr lang="en-US" b="1" dirty="0" smtClean="0"/>
              <a:t>Title </a:t>
            </a:r>
            <a:r>
              <a:rPr lang="en-US" b="1" dirty="0"/>
              <a:t>of your Proposal </a:t>
            </a:r>
            <a:r>
              <a:rPr lang="en-US" dirty="0"/>
              <a:t>- a short title that should get across what you are doing.</a:t>
            </a:r>
          </a:p>
          <a:p>
            <a:pPr marL="514350" indent="-514350">
              <a:buAutoNum type="arabicPeriod"/>
            </a:pPr>
            <a:r>
              <a:rPr lang="en-US" b="1" dirty="0" smtClean="0"/>
              <a:t>Team </a:t>
            </a:r>
            <a:r>
              <a:rPr lang="en-US" b="1" dirty="0"/>
              <a:t>members list </a:t>
            </a:r>
            <a:r>
              <a:rPr lang="en-US" dirty="0"/>
              <a:t>- a list of everyone on your team.  You </a:t>
            </a:r>
            <a:r>
              <a:rPr lang="en-US" dirty="0" smtClean="0"/>
              <a:t>should `</a:t>
            </a:r>
            <a:r>
              <a:rPr lang="en-US" dirty="0"/>
              <a:t>cc:` all the team members in the email so I have one email to reply-</a:t>
            </a:r>
            <a:r>
              <a:rPr lang="en-US" dirty="0" smtClean="0"/>
              <a:t>all to </a:t>
            </a:r>
            <a:r>
              <a:rPr lang="en-US" dirty="0"/>
              <a:t>that will reach your full tem</a:t>
            </a:r>
            <a:r>
              <a:rPr lang="en-US" dirty="0" smtClean="0"/>
              <a:t>.</a:t>
            </a:r>
          </a:p>
          <a:p>
            <a:pPr marL="514350" indent="-514350">
              <a:buAutoNum type="arabicPeriod"/>
            </a:pPr>
            <a:r>
              <a:rPr lang="en-US" dirty="0" smtClean="0"/>
              <a:t>Motivation </a:t>
            </a:r>
            <a:r>
              <a:rPr lang="en-US" dirty="0"/>
              <a:t>- explanation of why your project topic is </a:t>
            </a:r>
            <a:r>
              <a:rPr lang="en-US" dirty="0" smtClean="0"/>
              <a:t>worthwhile.</a:t>
            </a:r>
          </a:p>
          <a:p>
            <a:pPr marL="514350" indent="-514350">
              <a:buAutoNum type="arabicPeriod"/>
            </a:pPr>
            <a:r>
              <a:rPr lang="en-US" dirty="0" smtClean="0"/>
              <a:t>Project </a:t>
            </a:r>
            <a:r>
              <a:rPr lang="en-US" dirty="0"/>
              <a:t>Plan - what you plan to </a:t>
            </a:r>
            <a:r>
              <a:rPr lang="en-US" dirty="0" smtClean="0"/>
              <a:t>do.</a:t>
            </a:r>
          </a:p>
          <a:p>
            <a:pPr marL="514350" indent="-514350">
              <a:buAutoNum type="arabicPeriod"/>
            </a:pPr>
            <a:r>
              <a:rPr lang="en-US" dirty="0" smtClean="0"/>
              <a:t>First </a:t>
            </a:r>
            <a:r>
              <a:rPr lang="en-US" dirty="0"/>
              <a:t>deliverable - description of what you will have ready to </a:t>
            </a:r>
            <a:r>
              <a:rPr lang="en-US" dirty="0" smtClean="0"/>
              <a:t>submit for </a:t>
            </a:r>
            <a:r>
              <a:rPr lang="en-US" dirty="0"/>
              <a:t>the first deadline, </a:t>
            </a:r>
            <a:r>
              <a:rPr lang="en-US" b="1" dirty="0" smtClean="0"/>
              <a:t>Sunday</a:t>
            </a:r>
            <a:r>
              <a:rPr lang="en-US" b="1" dirty="0"/>
              <a:t>, 5 </a:t>
            </a:r>
            <a:r>
              <a:rPr lang="en-US" b="1" dirty="0" smtClean="0"/>
              <a:t>April</a:t>
            </a:r>
            <a:r>
              <a:rPr lang="en-US" dirty="0" smtClean="0"/>
              <a:t> </a:t>
            </a:r>
            <a:r>
              <a:rPr lang="en-US" dirty="0"/>
              <a:t>(note that you will </a:t>
            </a:r>
            <a:r>
              <a:rPr lang="en-US" dirty="0" smtClean="0"/>
              <a:t>be presenting </a:t>
            </a:r>
            <a:r>
              <a:rPr lang="en-US" dirty="0"/>
              <a:t>about your project in class on </a:t>
            </a:r>
            <a:r>
              <a:rPr lang="en-US" b="1" dirty="0" smtClean="0"/>
              <a:t>Wednesday</a:t>
            </a:r>
            <a:r>
              <a:rPr lang="en-US" b="1" dirty="0"/>
              <a:t>, 1 </a:t>
            </a:r>
            <a:r>
              <a:rPr lang="en-US" b="1" dirty="0" smtClean="0"/>
              <a:t>April</a:t>
            </a:r>
            <a:r>
              <a:rPr lang="en-US" dirty="0" smtClean="0"/>
              <a:t>)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0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164365" cy="51435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05979"/>
            <a:ext cx="5180962" cy="1271313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solidFill>
                  <a:srgbClr val="FFFF00"/>
                </a:solidFill>
              </a:rPr>
              <a:t>Alternate </a:t>
            </a:r>
            <a:r>
              <a:rPr lang="en-US" b="1" dirty="0" err="1" smtClean="0">
                <a:solidFill>
                  <a:srgbClr val="FFFF00"/>
                </a:solidFill>
              </a:rPr>
              <a:t>Cryptocurrencies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46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581400" y="438150"/>
            <a:ext cx="11359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Currency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600598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 rot="16200000">
            <a:off x="-618961" y="2549228"/>
            <a:ext cx="27622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coinmarketcap.com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pic>
        <p:nvPicPr>
          <p:cNvPr id="4" name="Picture 3" descr="Screen Shot 2015-03-15 at 9.19.0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336" y="97289"/>
            <a:ext cx="7264117" cy="49438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51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3-15 at 9.24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345" y="0"/>
            <a:ext cx="4820655" cy="51435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3" name="Rectangle 2">
            <a:hlinkClick r:id="rId3"/>
          </p:cNvPr>
          <p:cNvSpPr/>
          <p:nvPr/>
        </p:nvSpPr>
        <p:spPr>
          <a:xfrm>
            <a:off x="152400" y="133350"/>
            <a:ext cx="66125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www.cryptocoincharts.info</a:t>
            </a:r>
            <a:r>
              <a:rPr lang="en-US" dirty="0"/>
              <a:t>/coins/</a:t>
            </a:r>
            <a:r>
              <a:rPr lang="en-US" dirty="0" err="1"/>
              <a:t>graphicalComparison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7516" y="4499637"/>
            <a:ext cx="3505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 trading volume (not market cap)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08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 descr="Screen Shot 2015-03-15 at 9.25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90" y="119412"/>
            <a:ext cx="6196161" cy="485293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867400" y="4171950"/>
            <a:ext cx="2149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Ripple: last 24 hours,</a:t>
            </a:r>
          </a:p>
          <a:p>
            <a:r>
              <a:rPr lang="en-US" dirty="0" smtClean="0"/>
              <a:t>volume 90 BTC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32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38819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is the Market Cap of </a:t>
            </a:r>
            <a:r>
              <a:rPr lang="en-US" dirty="0" err="1" smtClean="0"/>
              <a:t>PointCoin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0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Project 2</a:t>
            </a:r>
          </a:p>
          <a:p>
            <a:pPr marL="0" indent="0">
              <a:buNone/>
            </a:pPr>
            <a:r>
              <a:rPr lang="en-US" b="1" dirty="0" smtClean="0"/>
              <a:t>Final Project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	</a:t>
            </a:r>
            <a:r>
              <a:rPr lang="en-US" b="1" dirty="0" smtClean="0">
                <a:solidFill>
                  <a:srgbClr val="FF0000"/>
                </a:solidFill>
              </a:rPr>
              <a:t>Proposals due Thursday</a:t>
            </a:r>
          </a:p>
          <a:p>
            <a:pPr marL="0" indent="0">
              <a:buNone/>
            </a:pPr>
            <a:r>
              <a:rPr lang="en-US" b="1" dirty="0" smtClean="0"/>
              <a:t>Alternatives to </a:t>
            </a:r>
            <a:r>
              <a:rPr lang="en-US" b="1" dirty="0" err="1" smtClean="0"/>
              <a:t>Bitcoin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	</a:t>
            </a:r>
            <a:r>
              <a:rPr lang="en-US" dirty="0" smtClean="0"/>
              <a:t>Memory-hardness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Useful proofs of work?</a:t>
            </a: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752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59661" y="351302"/>
            <a:ext cx="37753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blockexplorer.bitcoin-class.org</a:t>
            </a:r>
            <a:r>
              <a:rPr lang="en-US" dirty="0"/>
              <a:t>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86097" y="1468285"/>
            <a:ext cx="5712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Block 3652 means there are 36520 </a:t>
            </a:r>
            <a:r>
              <a:rPr lang="en-US" dirty="0" err="1" smtClean="0"/>
              <a:t>PointCoins</a:t>
            </a:r>
            <a:r>
              <a:rPr lang="en-US" dirty="0" smtClean="0"/>
              <a:t> in existence.</a:t>
            </a:r>
          </a:p>
        </p:txBody>
      </p:sp>
    </p:spTree>
    <p:extLst>
      <p:ext uri="{BB962C8B-B14F-4D97-AF65-F5344CB8AC3E}">
        <p14:creationId xmlns:p14="http://schemas.microsoft.com/office/powerpoint/2010/main" val="1568442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59661" y="351302"/>
            <a:ext cx="37753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blockexplorer.bitcoin-class.org</a:t>
            </a:r>
            <a:r>
              <a:rPr lang="en-US" dirty="0"/>
              <a:t>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400" y="742950"/>
            <a:ext cx="5712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Block 3652 means there are 36520 </a:t>
            </a:r>
            <a:r>
              <a:rPr lang="en-US" dirty="0" err="1" smtClean="0"/>
              <a:t>PointCoins</a:t>
            </a:r>
            <a:r>
              <a:rPr lang="en-US" dirty="0" smtClean="0"/>
              <a:t> in existence.</a:t>
            </a:r>
          </a:p>
        </p:txBody>
      </p:sp>
      <p:pic>
        <p:nvPicPr>
          <p:cNvPr id="5" name="Picture 4" descr="Screen Shot 2015-03-15 at 9.30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033870"/>
            <a:ext cx="5611329" cy="3909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59661" y="1828600"/>
            <a:ext cx="1339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Market Cap: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33400" y="2301514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36520 </a:t>
            </a:r>
            <a:r>
              <a:rPr lang="en-US" dirty="0"/>
              <a:t>/ </a:t>
            </a:r>
            <a:r>
              <a:rPr lang="en-US" dirty="0" smtClean="0"/>
              <a:t>1629 = </a:t>
            </a:r>
          </a:p>
          <a:p>
            <a:r>
              <a:rPr lang="en-US" dirty="0" smtClean="0"/>
              <a:t>22.42 pizzas delivered </a:t>
            </a:r>
          </a:p>
          <a:p>
            <a:r>
              <a:rPr lang="en-US" dirty="0"/>
              <a:t>=</a:t>
            </a:r>
            <a:r>
              <a:rPr lang="en-US" dirty="0" smtClean="0"/>
              <a:t> $450.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33400" y="3747274"/>
            <a:ext cx="2877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coinmarketcap.com</a:t>
            </a:r>
            <a:r>
              <a:rPr lang="en-US" dirty="0">
                <a:hlinkClick r:id="rId3"/>
              </a:rPr>
              <a:t>/6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319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(“Uninteresting”) </a:t>
            </a:r>
            <a:r>
              <a:rPr lang="en-US" dirty="0" err="1" smtClean="0"/>
              <a:t>Altcoin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 descr="Screen Shot 2015-03-15 at 9.3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163538"/>
            <a:ext cx="6823348" cy="38547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217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8" y="801701"/>
            <a:ext cx="3501451" cy="4341799"/>
          </a:xfrm>
          <a:prstGeom prst="rect">
            <a:avLst/>
          </a:prstGeom>
        </p:spPr>
      </p:pic>
      <p:pic>
        <p:nvPicPr>
          <p:cNvPr id="5" name="Picture 4" descr="Screen Shot 2015-03-15 at 9.40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525956"/>
          </a:xfrm>
          <a:prstGeom prst="rect">
            <a:avLst/>
          </a:prstGeom>
        </p:spPr>
      </p:pic>
      <p:pic>
        <p:nvPicPr>
          <p:cNvPr id="6" name="Picture 5" descr="Screen Shot 2015-03-15 at 9.41.3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526" y="1885950"/>
            <a:ext cx="5506149" cy="259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11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Dogecoin</a:t>
            </a:r>
            <a:r>
              <a:rPr lang="en-US" dirty="0" smtClean="0"/>
              <a:t> Design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45654" y="1156216"/>
            <a:ext cx="3151423" cy="5847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dirty="0" err="1" smtClean="0"/>
              <a:t>Bitcoin</a:t>
            </a:r>
            <a:r>
              <a:rPr lang="en-US" sz="3200" dirty="0" smtClean="0"/>
              <a:t> [Jan 2009]</a:t>
            </a:r>
            <a:endParaRPr lang="en-US" sz="3200" dirty="0"/>
          </a:p>
        </p:txBody>
      </p:sp>
      <p:sp>
        <p:nvSpPr>
          <p:cNvPr id="5" name="Rectangle 4"/>
          <p:cNvSpPr/>
          <p:nvPr/>
        </p:nvSpPr>
        <p:spPr>
          <a:xfrm>
            <a:off x="1447800" y="2419350"/>
            <a:ext cx="3344586" cy="58477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3200" dirty="0" err="1" smtClean="0"/>
              <a:t>Litecoin</a:t>
            </a:r>
            <a:r>
              <a:rPr lang="en-US" sz="3200" dirty="0" smtClean="0"/>
              <a:t> [Oct 2011]</a:t>
            </a:r>
            <a:endParaRPr lang="en-US" sz="3200" dirty="0"/>
          </a:p>
        </p:txBody>
      </p:sp>
      <p:cxnSp>
        <p:nvCxnSpPr>
          <p:cNvPr id="7" name="Elbow Connector 6"/>
          <p:cNvCxnSpPr>
            <a:stCxn id="4" idx="2"/>
            <a:endCxn id="5" idx="0"/>
          </p:cNvCxnSpPr>
          <p:nvPr/>
        </p:nvCxnSpPr>
        <p:spPr>
          <a:xfrm rot="16200000" flipH="1">
            <a:off x="2331550" y="1630807"/>
            <a:ext cx="678358" cy="898727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872592" y="2401334"/>
            <a:ext cx="40327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Target block time: </a:t>
            </a:r>
            <a:r>
              <a:rPr lang="en-US" dirty="0" smtClean="0"/>
              <a:t>2.5 minutes</a:t>
            </a:r>
          </a:p>
          <a:p>
            <a:r>
              <a:rPr lang="en-US" b="1" dirty="0" smtClean="0"/>
              <a:t>Proof-of-work: </a:t>
            </a:r>
            <a:r>
              <a:rPr lang="en-US" dirty="0" err="1" smtClean="0">
                <a:solidFill>
                  <a:srgbClr val="0000FF"/>
                </a:solidFill>
              </a:rPr>
              <a:t>scrypt</a:t>
            </a:r>
            <a:r>
              <a:rPr lang="en-US" dirty="0" smtClean="0"/>
              <a:t> hash</a:t>
            </a:r>
          </a:p>
          <a:p>
            <a:r>
              <a:rPr lang="en-US" b="1" dirty="0" smtClean="0"/>
              <a:t>Supply: </a:t>
            </a:r>
            <a:r>
              <a:rPr lang="en-US" dirty="0" smtClean="0"/>
              <a:t>84 million limit, same way as BTC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90344" y="1141966"/>
            <a:ext cx="50327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Target block time: </a:t>
            </a:r>
            <a:r>
              <a:rPr lang="en-US" dirty="0" smtClean="0"/>
              <a:t>10 minutes</a:t>
            </a:r>
          </a:p>
          <a:p>
            <a:r>
              <a:rPr lang="en-US" b="1" dirty="0" smtClean="0"/>
              <a:t>Proof-of-work: </a:t>
            </a:r>
            <a:r>
              <a:rPr lang="en-US" dirty="0" smtClean="0"/>
              <a:t>SHA256 double hash(BH) &lt; difficulty</a:t>
            </a:r>
          </a:p>
          <a:p>
            <a:r>
              <a:rPr lang="en-US" b="1" dirty="0" smtClean="0"/>
              <a:t>Supply: </a:t>
            </a:r>
            <a:r>
              <a:rPr lang="en-US" dirty="0" smtClean="0"/>
              <a:t>21 million limit, mining subsidy halving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971423" y="3616664"/>
            <a:ext cx="3649957" cy="58477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3200" dirty="0" err="1" smtClean="0"/>
              <a:t>Dogecoin</a:t>
            </a:r>
            <a:r>
              <a:rPr lang="en-US" sz="3200" dirty="0" smtClean="0"/>
              <a:t> [Dec 2013]</a:t>
            </a:r>
            <a:endParaRPr lang="en-US" sz="32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9" y="2792442"/>
            <a:ext cx="1896014" cy="235105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96986" y="3633678"/>
            <a:ext cx="33881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Target block time: </a:t>
            </a:r>
            <a:r>
              <a:rPr lang="en-US" dirty="0"/>
              <a:t>1</a:t>
            </a:r>
            <a:r>
              <a:rPr lang="en-US" dirty="0" smtClean="0"/>
              <a:t> minute</a:t>
            </a:r>
          </a:p>
          <a:p>
            <a:r>
              <a:rPr lang="en-US" b="1" dirty="0" smtClean="0"/>
              <a:t>Proof-of-work: </a:t>
            </a:r>
            <a:r>
              <a:rPr lang="en-US" dirty="0" err="1" smtClean="0">
                <a:solidFill>
                  <a:srgbClr val="0000FF"/>
                </a:solidFill>
              </a:rPr>
              <a:t>scrypt</a:t>
            </a:r>
            <a:r>
              <a:rPr lang="en-US" dirty="0" smtClean="0"/>
              <a:t> hash</a:t>
            </a:r>
          </a:p>
          <a:p>
            <a:r>
              <a:rPr lang="en-US" b="1" dirty="0" smtClean="0"/>
              <a:t>Supply: </a:t>
            </a:r>
            <a:r>
              <a:rPr lang="en-US" dirty="0" smtClean="0"/>
              <a:t>no limit, 100B + ~5B/year</a:t>
            </a:r>
          </a:p>
          <a:p>
            <a:r>
              <a:rPr lang="en-US" dirty="0" smtClean="0"/>
              <a:t>(originally: random block reward!)</a:t>
            </a:r>
            <a:endParaRPr lang="en-US" dirty="0"/>
          </a:p>
        </p:txBody>
      </p:sp>
      <p:cxnSp>
        <p:nvCxnSpPr>
          <p:cNvPr id="13" name="Elbow Connector 12"/>
          <p:cNvCxnSpPr>
            <a:stCxn id="5" idx="2"/>
            <a:endCxn id="10" idx="0"/>
          </p:cNvCxnSpPr>
          <p:nvPr/>
        </p:nvCxnSpPr>
        <p:spPr>
          <a:xfrm rot="16200000" flipH="1">
            <a:off x="3151978" y="2972240"/>
            <a:ext cx="612538" cy="676309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22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9550" y="1723680"/>
            <a:ext cx="3728025" cy="24109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0107"/>
            <a:ext cx="8229600" cy="857250"/>
          </a:xfrm>
        </p:spPr>
        <p:txBody>
          <a:bodyPr/>
          <a:lstStyle/>
          <a:p>
            <a:r>
              <a:rPr lang="en-US" dirty="0" smtClean="0"/>
              <a:t>Use SHA-256 or a different hash?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38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100" y="81071"/>
            <a:ext cx="7782810" cy="486425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267200" y="4705350"/>
            <a:ext cx="4069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opencores.org</a:t>
            </a:r>
            <a:r>
              <a:rPr lang="en-US" dirty="0"/>
              <a:t>/project,sha256core</a:t>
            </a:r>
          </a:p>
        </p:txBody>
      </p:sp>
    </p:spTree>
    <p:extLst>
      <p:ext uri="{BB962C8B-B14F-4D97-AF65-F5344CB8AC3E}">
        <p14:creationId xmlns:p14="http://schemas.microsoft.com/office/powerpoint/2010/main" val="127279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scrypt</a:t>
            </a:r>
            <a:r>
              <a:rPr lang="en-US" dirty="0" smtClean="0"/>
              <a:t> hash function [2009]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  <p:pic>
        <p:nvPicPr>
          <p:cNvPr id="5" name="Picture 4" descr="Screen Shot 2015-03-15 at 10.00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57" y="1063229"/>
            <a:ext cx="5943635" cy="3977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176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Derivation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92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  <p:pic>
        <p:nvPicPr>
          <p:cNvPr id="3" name="Picture 2" descr="Screen Shot 2015-03-16 at 11.00.5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0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Mining Cost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 descr="Screen Shot 2015-03-15 at 8.14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39" y="1108210"/>
            <a:ext cx="8621614" cy="82916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953882" y="2387084"/>
            <a:ext cx="205336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$7,521,228</a:t>
            </a:r>
          </a:p>
        </p:txBody>
      </p:sp>
      <p:sp>
        <p:nvSpPr>
          <p:cNvPr id="8" name="Rectangle 7"/>
          <p:cNvSpPr/>
          <p:nvPr/>
        </p:nvSpPr>
        <p:spPr>
          <a:xfrm>
            <a:off x="4895165" y="3287872"/>
            <a:ext cx="11119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 </a:t>
            </a:r>
            <a:r>
              <a:rPr lang="en-US" sz="2400" dirty="0" smtClean="0"/>
              <a:t>$0.148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3019585" y="3495053"/>
            <a:ext cx="16304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 </a:t>
            </a:r>
            <a:r>
              <a:rPr lang="en-US" sz="2800" dirty="0" smtClean="0"/>
              <a:t>$0.00037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2001092" y="2936551"/>
            <a:ext cx="15102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$0.000087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126601" y="2738396"/>
            <a:ext cx="22474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374362.67 years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553200" y="3954455"/>
            <a:ext cx="11983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$0.0022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337279" y="2369060"/>
            <a:ext cx="14311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$8,161.10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951347" y="3892900"/>
            <a:ext cx="639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$0.</a:t>
            </a:r>
            <a:endParaRPr lang="en-US" sz="2800" dirty="0"/>
          </a:p>
        </p:txBody>
      </p:sp>
      <p:sp>
        <p:nvSpPr>
          <p:cNvPr id="16" name="Rectangle 15"/>
          <p:cNvSpPr/>
          <p:nvPr/>
        </p:nvSpPr>
        <p:spPr>
          <a:xfrm>
            <a:off x="6553200" y="2202418"/>
            <a:ext cx="12046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 90 days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06330" y="3380192"/>
            <a:ext cx="11593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$0.00036</a:t>
            </a:r>
          </a:p>
        </p:txBody>
      </p:sp>
    </p:spTree>
    <p:extLst>
      <p:ext uri="{BB962C8B-B14F-4D97-AF65-F5344CB8AC3E}">
        <p14:creationId xmlns:p14="http://schemas.microsoft.com/office/powerpoint/2010/main" val="3843366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4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 descr="Screen Shot 2015-03-15 at 10.05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523" y="84288"/>
            <a:ext cx="6624277" cy="495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51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Memory-Hard Algorithm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31</a:t>
            </a:fld>
            <a:endParaRPr lang="en-US"/>
          </a:p>
        </p:txBody>
      </p:sp>
      <p:pic>
        <p:nvPicPr>
          <p:cNvPr id="5" name="Picture 4" descr="Screen Shot 2015-03-15 at 10.15.22 P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71826"/>
            <a:ext cx="7970884" cy="6764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096000" y="1885950"/>
            <a:ext cx="2350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(From Percival’s paper)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06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Candidate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21459" y="1243087"/>
            <a:ext cx="4498122" cy="193899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mh</a:t>
            </a:r>
            <a:r>
              <a:rPr lang="en-US" sz="2000" dirty="0" smtClean="0"/>
              <a:t>-hash(x):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</a:t>
            </a:r>
            <a:r>
              <a:rPr lang="en-US" sz="2000" dirty="0" err="1" smtClean="0"/>
              <a:t>prng</a:t>
            </a:r>
            <a:r>
              <a:rPr lang="en-US" sz="2000" dirty="0" smtClean="0"/>
              <a:t> = seed(x)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result = 0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for </a:t>
            </a:r>
            <a:r>
              <a:rPr lang="en-US" sz="2000" dirty="0" err="1" smtClean="0"/>
              <a:t>nrounds</a:t>
            </a:r>
            <a:r>
              <a:rPr lang="en-US" sz="2000" dirty="0" smtClean="0"/>
              <a:t>: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  result = result XOR </a:t>
            </a:r>
            <a:r>
              <a:rPr lang="en-US" sz="2000" dirty="0" err="1" smtClean="0"/>
              <a:t>mem</a:t>
            </a:r>
            <a:r>
              <a:rPr lang="en-US" sz="2000" dirty="0" smtClean="0"/>
              <a:t>[</a:t>
            </a:r>
            <a:r>
              <a:rPr lang="en-US" sz="2000" dirty="0" err="1" smtClean="0"/>
              <a:t>prng.next</a:t>
            </a:r>
            <a:r>
              <a:rPr lang="en-US" sz="2000" dirty="0" smtClean="0"/>
              <a:t>()]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return result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1627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26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3-15 at 10.22.22 P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23950"/>
            <a:ext cx="8236130" cy="198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Sequential Memory-Hard Algorithm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342614" y="3105150"/>
            <a:ext cx="2350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(From Percival’s paper)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43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63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95366" y="387338"/>
            <a:ext cx="5653160" cy="193899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mh</a:t>
            </a:r>
            <a:r>
              <a:rPr lang="en-US" sz="2000" dirty="0" smtClean="0"/>
              <a:t>-hash(x):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</a:t>
            </a:r>
            <a:r>
              <a:rPr lang="en-US" sz="2000" dirty="0" err="1" smtClean="0"/>
              <a:t>prng</a:t>
            </a:r>
            <a:r>
              <a:rPr lang="en-US" sz="2000" dirty="0" smtClean="0"/>
              <a:t> = seed(x)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result = </a:t>
            </a:r>
            <a:r>
              <a:rPr lang="en-US" sz="2000" dirty="0" err="1" smtClean="0"/>
              <a:t>prng.next</a:t>
            </a:r>
            <a:r>
              <a:rPr lang="en-US" sz="2000" dirty="0" smtClean="0"/>
              <a:t>()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for </a:t>
            </a:r>
            <a:r>
              <a:rPr lang="en-US" sz="2000" dirty="0" err="1" smtClean="0"/>
              <a:t>nrounds</a:t>
            </a:r>
            <a:r>
              <a:rPr lang="en-US" sz="2000" dirty="0" smtClean="0"/>
              <a:t>: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  result = result XOR </a:t>
            </a:r>
            <a:r>
              <a:rPr lang="en-US" sz="2000" dirty="0" err="1" smtClean="0"/>
              <a:t>mem</a:t>
            </a:r>
            <a:r>
              <a:rPr lang="en-US" sz="2000" dirty="0" smtClean="0"/>
              <a:t>[result] XOR </a:t>
            </a:r>
            <a:r>
              <a:rPr lang="en-US" sz="2000" dirty="0" err="1" smtClean="0"/>
              <a:t>prng.next</a:t>
            </a:r>
            <a:r>
              <a:rPr lang="en-US" sz="2000" dirty="0" smtClean="0"/>
              <a:t>()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return result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4702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37</a:t>
            </a:fld>
            <a:endParaRPr lang="en-US"/>
          </a:p>
        </p:txBody>
      </p:sp>
      <p:pic>
        <p:nvPicPr>
          <p:cNvPr id="3" name="Picture 2" descr="Screen Shot 2015-03-15 at 10.26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59" y="180157"/>
            <a:ext cx="7172079" cy="45990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6068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Litecoin</a:t>
            </a:r>
            <a:r>
              <a:rPr lang="en-US" dirty="0" smtClean="0"/>
              <a:t> Mining Hardware (?)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38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09600" y="1657350"/>
            <a:ext cx="50347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litecoin.info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Mining_hardware_comparison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0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219200" y="1657350"/>
            <a:ext cx="6827039" cy="156966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3200" dirty="0" smtClean="0"/>
              <a:t>“Given </a:t>
            </a:r>
            <a:r>
              <a:rPr lang="en-US" sz="3200" dirty="0"/>
              <a:t>the fact that </a:t>
            </a:r>
            <a:r>
              <a:rPr lang="en-US" sz="3200" dirty="0" smtClean="0"/>
              <a:t>I’ve </a:t>
            </a:r>
            <a:r>
              <a:rPr lang="en-US" sz="3200" dirty="0"/>
              <a:t>just found a block, I suspect that something went amiss in my calculation here</a:t>
            </a:r>
            <a:r>
              <a:rPr lang="en-US" sz="3200" dirty="0" smtClean="0"/>
              <a:t>.”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6980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39</a:t>
            </a:fld>
            <a:endParaRPr lang="en-US"/>
          </a:p>
        </p:txBody>
      </p:sp>
      <p:pic>
        <p:nvPicPr>
          <p:cNvPr id="3" name="Picture 2" descr="Screen Shot 2015-03-15 at 10.31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33" y="146138"/>
            <a:ext cx="6647606" cy="3925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3-15 at 10.32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619" y="2122337"/>
            <a:ext cx="5447839" cy="29187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406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40</a:t>
            </a:fld>
            <a:endParaRPr lang="en-US"/>
          </a:p>
        </p:txBody>
      </p:sp>
      <p:pic>
        <p:nvPicPr>
          <p:cNvPr id="3" name="Picture 2" descr="Screen Shot 2015-03-15 at 10.31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33" y="146138"/>
            <a:ext cx="6647606" cy="3925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3-15 at 10.32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619" y="2122337"/>
            <a:ext cx="5447839" cy="29187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3-15 at 10.33.2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523" y="838024"/>
            <a:ext cx="5786659" cy="36388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42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1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Proofs-of-Work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 smtClean="0"/>
              <a:t>Bitcoin</a:t>
            </a:r>
            <a:r>
              <a:rPr lang="en-US" dirty="0" smtClean="0"/>
              <a:t>: SHA-256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Compute intensive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No value, motivates investment in SHA ASICs</a:t>
            </a:r>
          </a:p>
          <a:p>
            <a:pPr marL="0" indent="0">
              <a:buNone/>
            </a:pPr>
            <a:r>
              <a:rPr lang="en-US" dirty="0" err="1" smtClean="0"/>
              <a:t>Litecoin</a:t>
            </a:r>
            <a:r>
              <a:rPr lang="en-US" dirty="0" smtClean="0"/>
              <a:t>, </a:t>
            </a:r>
            <a:r>
              <a:rPr lang="en-US" dirty="0" err="1" smtClean="0"/>
              <a:t>Dogecoin</a:t>
            </a:r>
            <a:r>
              <a:rPr lang="en-US" dirty="0" smtClean="0"/>
              <a:t>: </a:t>
            </a:r>
            <a:r>
              <a:rPr lang="en-US" dirty="0" err="1" smtClean="0"/>
              <a:t>scrypt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b="1" dirty="0" smtClean="0"/>
              <a:t>Memory-access intensive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No value, motivates investment in general-			purpose computing (?)</a:t>
            </a:r>
          </a:p>
          <a:p>
            <a:pPr marL="0" indent="0">
              <a:buNone/>
            </a:pP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66800" y="4400550"/>
            <a:ext cx="6473609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i="1" dirty="0" smtClean="0"/>
              <a:t>Can we have a proof-of-work that also produces something useful?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8383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of Useful Proofs-of-Work</a:t>
            </a:r>
            <a:endParaRPr lang="en-US" dirty="0"/>
          </a:p>
        </p:txBody>
      </p:sp>
      <p:pic>
        <p:nvPicPr>
          <p:cNvPr id="5" name="Content Placeholder 4" descr="Screen Shot 2015-03-16 at 10.12.01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6" b="5016"/>
          <a:stretch>
            <a:fillRect/>
          </a:stretch>
        </p:blipFill>
        <p:spPr>
          <a:xfrm>
            <a:off x="4823926" y="1174849"/>
            <a:ext cx="4016965" cy="16568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85800" y="2876550"/>
            <a:ext cx="754485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Need to </a:t>
            </a:r>
            <a:r>
              <a:rPr lang="en-US" sz="2400" i="1" dirty="0"/>
              <a:t>embed previous block and transactions </a:t>
            </a:r>
            <a:r>
              <a:rPr lang="en-US" sz="2400" dirty="0"/>
              <a:t>in </a:t>
            </a:r>
            <a:r>
              <a:rPr lang="en-US" sz="2400" dirty="0" smtClean="0"/>
              <a:t>problem</a:t>
            </a:r>
            <a:endParaRPr lang="en-US" sz="2400" b="1" dirty="0" smtClean="0"/>
          </a:p>
          <a:p>
            <a:r>
              <a:rPr lang="en-US" sz="2400" dirty="0" smtClean="0"/>
              <a:t>Need </a:t>
            </a:r>
            <a:r>
              <a:rPr lang="en-US" sz="2400" i="1" dirty="0" smtClean="0"/>
              <a:t>random</a:t>
            </a:r>
            <a:r>
              <a:rPr lang="en-US" sz="2400" dirty="0" smtClean="0"/>
              <a:t> problem instances to be useful</a:t>
            </a:r>
          </a:p>
          <a:p>
            <a:r>
              <a:rPr lang="en-US" sz="2400" dirty="0" smtClean="0"/>
              <a:t>Need </a:t>
            </a:r>
            <a:r>
              <a:rPr lang="en-US" sz="2400" i="1" dirty="0" smtClean="0"/>
              <a:t>partially-selected</a:t>
            </a:r>
            <a:r>
              <a:rPr lang="en-US" sz="2400" dirty="0" smtClean="0"/>
              <a:t> problem instances to be hard</a:t>
            </a:r>
          </a:p>
          <a:p>
            <a:r>
              <a:rPr lang="en-US" sz="2400" dirty="0" smtClean="0"/>
              <a:t>Must be easy to verify winning results</a:t>
            </a:r>
          </a:p>
          <a:p>
            <a:r>
              <a:rPr lang="en-US" sz="2400" dirty="0" smtClean="0"/>
              <a:t>Want adjustable difficulty</a:t>
            </a:r>
          </a:p>
        </p:txBody>
      </p:sp>
      <p:pic>
        <p:nvPicPr>
          <p:cNvPr id="7" name="Picture 6" descr="Screen Shot 2015-03-16 at 10.23.3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44" y="1174849"/>
            <a:ext cx="4342173" cy="16568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074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44</a:t>
            </a:fld>
            <a:endParaRPr lang="en-US"/>
          </a:p>
        </p:txBody>
      </p:sp>
      <p:pic>
        <p:nvPicPr>
          <p:cNvPr id="3" name="Picture 2" descr="Screen Shot 2015-03-16 at 10.18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3350"/>
            <a:ext cx="7133759" cy="4800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>
            <a:hlinkClick r:id="rId3"/>
          </p:cNvPr>
          <p:cNvSpPr/>
          <p:nvPr/>
        </p:nvSpPr>
        <p:spPr>
          <a:xfrm>
            <a:off x="3810000" y="57150"/>
            <a:ext cx="5209784" cy="253916"/>
          </a:xfrm>
          <a:prstGeom prst="rect">
            <a:avLst/>
          </a:prstGeom>
          <a:solidFill>
            <a:srgbClr val="DDD9C3"/>
          </a:solidFill>
        </p:spPr>
        <p:txBody>
          <a:bodyPr wrap="square">
            <a:spAutoFit/>
          </a:bodyPr>
          <a:lstStyle/>
          <a:p>
            <a:r>
              <a:rPr lang="en-US" sz="1050" dirty="0"/>
              <a:t>http://</a:t>
            </a:r>
            <a:r>
              <a:rPr lang="en-US" sz="1050" dirty="0" err="1"/>
              <a:t>foldingcoin.net</a:t>
            </a:r>
            <a:r>
              <a:rPr lang="en-US" sz="1050" dirty="0"/>
              <a:t>/</a:t>
            </a:r>
            <a:r>
              <a:rPr lang="en-US" sz="1050" dirty="0" err="1"/>
              <a:t>wp</a:t>
            </a:r>
            <a:r>
              <a:rPr lang="en-US" sz="1050" dirty="0"/>
              <a:t>/</a:t>
            </a:r>
            <a:r>
              <a:rPr lang="en-US" sz="1050" dirty="0" err="1"/>
              <a:t>wp</a:t>
            </a:r>
            <a:r>
              <a:rPr lang="en-US" sz="1050" dirty="0"/>
              <a:t>-content/uploads/2015/02/FoldingCoin-White-Paper-v1.0.pdf</a:t>
            </a:r>
          </a:p>
        </p:txBody>
      </p:sp>
    </p:spTree>
    <p:extLst>
      <p:ext uri="{BB962C8B-B14F-4D97-AF65-F5344CB8AC3E}">
        <p14:creationId xmlns:p14="http://schemas.microsoft.com/office/powerpoint/2010/main" val="230928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45</a:t>
            </a:fld>
            <a:endParaRPr lang="en-US"/>
          </a:p>
        </p:txBody>
      </p:sp>
      <p:pic>
        <p:nvPicPr>
          <p:cNvPr id="4" name="Picture 3" descr="Screen Shot 2015-03-16 at 10.25.57 A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26" y="609621"/>
            <a:ext cx="6196574" cy="15987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56626" y="249451"/>
            <a:ext cx="4252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IEEE Security and Privacy (“Oakland”), 2014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0668" y="2711373"/>
            <a:ext cx="8017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Proof-of-</a:t>
            </a:r>
            <a:r>
              <a:rPr lang="en-US" sz="2800" b="1" dirty="0" err="1" smtClean="0"/>
              <a:t>Retrievability</a:t>
            </a:r>
            <a:r>
              <a:rPr lang="en-US" sz="2800" dirty="0" smtClean="0"/>
              <a:t>: node is storing what it should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143000" y="3409950"/>
            <a:ext cx="7097239" cy="646331"/>
          </a:xfrm>
          <a:prstGeom prst="rect">
            <a:avLst/>
          </a:prstGeom>
          <a:solidFill>
            <a:srgbClr val="DDD9C3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Ensure local storage: block access depend on </a:t>
            </a:r>
            <a:r>
              <a:rPr lang="en-US" i="1" dirty="0" smtClean="0"/>
              <a:t>private key</a:t>
            </a:r>
            <a:r>
              <a:rPr lang="en-US" dirty="0" smtClean="0"/>
              <a:t>, which is also owner of coin value.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04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Permacoin</a:t>
            </a:r>
            <a:r>
              <a:rPr lang="en-US" dirty="0" smtClean="0"/>
              <a:t>: </a:t>
            </a:r>
            <a:r>
              <a:rPr lang="en-US" dirty="0" err="1" smtClean="0"/>
              <a:t>Merkle</a:t>
            </a:r>
            <a:r>
              <a:rPr lang="en-US" dirty="0" smtClean="0"/>
              <a:t> Tree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46</a:t>
            </a:fld>
            <a:endParaRPr lang="en-US"/>
          </a:p>
        </p:txBody>
      </p:sp>
      <p:pic>
        <p:nvPicPr>
          <p:cNvPr id="4" name="Picture 3" descr="Screen Shot 2015-03-16 at 10.35.4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884" y="1035697"/>
            <a:ext cx="6691083" cy="3731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436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8" y="801701"/>
            <a:ext cx="3501451" cy="4341799"/>
          </a:xfrm>
          <a:prstGeom prst="rect">
            <a:avLst/>
          </a:prstGeom>
        </p:spPr>
      </p:pic>
      <p:pic>
        <p:nvPicPr>
          <p:cNvPr id="5" name="Picture 4" descr="Screen Shot 2015-03-15 at 9.40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5259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52709" y="2054274"/>
            <a:ext cx="55593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Bitcoin</a:t>
            </a:r>
            <a:r>
              <a:rPr lang="en-US" sz="2800" dirty="0" smtClean="0"/>
              <a:t>-like decentralized currencies:</a:t>
            </a:r>
          </a:p>
          <a:p>
            <a:r>
              <a:rPr lang="en-US" sz="2800" dirty="0" smtClean="0"/>
              <a:t>it is about </a:t>
            </a:r>
            <a:r>
              <a:rPr lang="en-US" sz="2800" b="1" dirty="0" smtClean="0"/>
              <a:t>the community</a:t>
            </a:r>
            <a:r>
              <a:rPr lang="en-US" sz="2800" dirty="0" smtClean="0"/>
              <a:t>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2282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Project Proposals due Thursday</a:t>
            </a:r>
            <a:r>
              <a:rPr lang="en-US" dirty="0" smtClean="0"/>
              <a:t> (11:59pm)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14800" y="2263219"/>
            <a:ext cx="4572000" cy="18158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sz="2800" dirty="0"/>
              <a:t>If you don’t already have an idea or are looking for teammates, come to office hours!  (right now)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8" y="963843"/>
            <a:ext cx="3370691" cy="417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7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87202" y="672647"/>
            <a:ext cx="8099598" cy="409342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/>
              <a:t>Using the output log of my </a:t>
            </a:r>
            <a:r>
              <a:rPr lang="en-US" sz="2000" dirty="0" err="1"/>
              <a:t>miner.go</a:t>
            </a:r>
            <a:r>
              <a:rPr lang="en-US" sz="2000" dirty="0"/>
              <a:t>, I can see that my code produces (on average), 1.5 million hashes in 5 seconds.  This results in a hashing rate of 300,000 hashes/sec.   With the current difficulty at 310 million, this would take my code 17.2 minutes to find a block.  A block has the value of 10 </a:t>
            </a:r>
            <a:r>
              <a:rPr lang="en-US" sz="2000" dirty="0" err="1"/>
              <a:t>pointcoins</a:t>
            </a:r>
            <a:r>
              <a:rPr lang="en-US" sz="2000" dirty="0"/>
              <a:t>.  Thus it takes 1.7 minutes (about 100 seconds) to mine 1 </a:t>
            </a:r>
            <a:r>
              <a:rPr lang="en-US" sz="2000" dirty="0" err="1"/>
              <a:t>pointcoin</a:t>
            </a:r>
            <a:r>
              <a:rPr lang="en-US" sz="2000" dirty="0"/>
              <a:t>.  </a:t>
            </a:r>
            <a:r>
              <a:rPr lang="en-US" sz="2000" dirty="0" smtClean="0"/>
              <a:t>The </a:t>
            </a:r>
            <a:r>
              <a:rPr lang="en-US" sz="2000" dirty="0"/>
              <a:t>cost for an amazon EC2 - t2.micro node, the cost is 1.3 cents per hour.  </a:t>
            </a:r>
            <a:r>
              <a:rPr lang="en-US" sz="2000" dirty="0" smtClean="0"/>
              <a:t>This </a:t>
            </a:r>
            <a:r>
              <a:rPr lang="en-US" sz="2000" dirty="0"/>
              <a:t>would mean that the cost to mine 1 </a:t>
            </a:r>
            <a:r>
              <a:rPr lang="en-US" sz="2000" dirty="0" err="1"/>
              <a:t>pointcoin</a:t>
            </a:r>
            <a:r>
              <a:rPr lang="en-US" sz="2000" dirty="0"/>
              <a:t> costs 0.036 cents ($0.00036).</a:t>
            </a:r>
          </a:p>
          <a:p>
            <a:endParaRPr lang="en-US" sz="2000" dirty="0"/>
          </a:p>
          <a:p>
            <a:r>
              <a:rPr lang="en-US" sz="2000" dirty="0"/>
              <a:t>Going off the "value" of </a:t>
            </a:r>
            <a:r>
              <a:rPr lang="en-US" sz="2000" dirty="0" err="1"/>
              <a:t>pointcoin</a:t>
            </a:r>
            <a:r>
              <a:rPr lang="en-US" sz="2000" dirty="0"/>
              <a:t> -&gt;based off a pizza transaction.  150 </a:t>
            </a:r>
            <a:r>
              <a:rPr lang="en-US" sz="2000" dirty="0" err="1"/>
              <a:t>pointcoins</a:t>
            </a:r>
            <a:r>
              <a:rPr lang="en-US" sz="2000" dirty="0"/>
              <a:t> has the value of a $22.27 pizza from papa johns.  This would create an individual </a:t>
            </a:r>
            <a:r>
              <a:rPr lang="en-US" sz="2000" dirty="0" err="1"/>
              <a:t>pointcoin</a:t>
            </a:r>
            <a:r>
              <a:rPr lang="en-US" sz="2000" dirty="0"/>
              <a:t> to be </a:t>
            </a:r>
            <a:r>
              <a:rPr lang="en-US" sz="2000" dirty="0" smtClean="0"/>
              <a:t>worth </a:t>
            </a:r>
            <a:r>
              <a:rPr lang="en-US" sz="2000" dirty="0"/>
              <a:t>14.8 cents.  </a:t>
            </a:r>
          </a:p>
          <a:p>
            <a:r>
              <a:rPr lang="en-US" sz="2000" b="1" dirty="0"/>
              <a:t>Mining is worth it.</a:t>
            </a:r>
            <a:r>
              <a:rPr lang="en-US" sz="2000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371043" y="207177"/>
            <a:ext cx="27534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Joseph </a:t>
            </a:r>
            <a:r>
              <a:rPr lang="en-US" sz="2000" b="1" dirty="0" err="1" smtClean="0"/>
              <a:t>Weate’s</a:t>
            </a:r>
            <a:r>
              <a:rPr lang="en-US" sz="2000" b="1" dirty="0" smtClean="0"/>
              <a:t> answer: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7032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 descr="Screen Shot 2015-03-15 at 8.3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50"/>
            <a:ext cx="9144000" cy="106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76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 descr="Screen Shot 2015-03-15 at 8.3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50"/>
            <a:ext cx="9144000" cy="1066049"/>
          </a:xfrm>
          <a:prstGeom prst="rect">
            <a:avLst/>
          </a:prstGeom>
        </p:spPr>
      </p:pic>
      <p:pic>
        <p:nvPicPr>
          <p:cNvPr id="2" name="Picture 1" descr="Screen Shot 2015-03-16 at 10.47.40 AM.png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33" y="1195101"/>
            <a:ext cx="7862982" cy="3684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334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 descr="Screen Shot 2015-03-16 at 10.49.2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28" y="268657"/>
            <a:ext cx="6426200" cy="198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195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 descr="Screen Shot 2015-03-16 at 10.56.18 A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93" y="202309"/>
            <a:ext cx="7831422" cy="42746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401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33202</TotalTime>
  <Words>982</Words>
  <Application>Microsoft Macintosh PowerPoint</Application>
  <PresentationFormat>On-screen Show (16:9)</PresentationFormat>
  <Paragraphs>172</Paragraphs>
  <Slides>49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0" baseType="lpstr">
      <vt:lpstr>Office Theme</vt:lpstr>
      <vt:lpstr>PowerPoint Presentation</vt:lpstr>
      <vt:lpstr>Plan</vt:lpstr>
      <vt:lpstr>Estimating Mining Cost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 Project</vt:lpstr>
      <vt:lpstr>Project Proposals</vt:lpstr>
      <vt:lpstr>Alternate Cryptocurrencies</vt:lpstr>
      <vt:lpstr>PowerPoint Presentation</vt:lpstr>
      <vt:lpstr>PowerPoint Presentation</vt:lpstr>
      <vt:lpstr>PowerPoint Presentation</vt:lpstr>
      <vt:lpstr>PowerPoint Presentation</vt:lpstr>
      <vt:lpstr>What is the Market Cap of PointCoin?</vt:lpstr>
      <vt:lpstr>PowerPoint Presentation</vt:lpstr>
      <vt:lpstr>PowerPoint Presentation</vt:lpstr>
      <vt:lpstr>Example (“Uninteresting”) Altcoin</vt:lpstr>
      <vt:lpstr>PowerPoint Presentation</vt:lpstr>
      <vt:lpstr>Dogecoin Design</vt:lpstr>
      <vt:lpstr>Use SHA-256 or a different hash?</vt:lpstr>
      <vt:lpstr>PowerPoint Presentation</vt:lpstr>
      <vt:lpstr>scrypt hash function [2009]</vt:lpstr>
      <vt:lpstr>Key Derivation</vt:lpstr>
      <vt:lpstr>PowerPoint Presentation</vt:lpstr>
      <vt:lpstr>PowerPoint Presentation</vt:lpstr>
      <vt:lpstr>PowerPoint Presentation</vt:lpstr>
      <vt:lpstr>Memory-Hard Algorithm</vt:lpstr>
      <vt:lpstr>Simple Candidate</vt:lpstr>
      <vt:lpstr>PowerPoint Presentation</vt:lpstr>
      <vt:lpstr>Sequential Memory-Hard Algorithm</vt:lpstr>
      <vt:lpstr>PowerPoint Presentation</vt:lpstr>
      <vt:lpstr>PowerPoint Presentation</vt:lpstr>
      <vt:lpstr>PowerPoint Presentation</vt:lpstr>
      <vt:lpstr>Litecoin Mining Hardware (?)</vt:lpstr>
      <vt:lpstr>PowerPoint Presentation</vt:lpstr>
      <vt:lpstr>PowerPoint Presentation</vt:lpstr>
      <vt:lpstr>PowerPoint Presentation</vt:lpstr>
      <vt:lpstr>Proofs-of-Work</vt:lpstr>
      <vt:lpstr>Challenge of Useful Proofs-of-Work</vt:lpstr>
      <vt:lpstr>PowerPoint Presentation</vt:lpstr>
      <vt:lpstr>PowerPoint Presentation</vt:lpstr>
      <vt:lpstr>Permacoin: Merkle Tree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333</cp:revision>
  <cp:lastPrinted>2015-03-16T16:27:40Z</cp:lastPrinted>
  <dcterms:created xsi:type="dcterms:W3CDTF">2015-01-10T23:57:16Z</dcterms:created>
  <dcterms:modified xsi:type="dcterms:W3CDTF">2015-03-16T17:27:52Z</dcterms:modified>
</cp:coreProperties>
</file>

<file path=docProps/thumbnail.jpeg>
</file>